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94" r:id="rId3"/>
    <p:sldId id="266" r:id="rId4"/>
    <p:sldId id="267" r:id="rId5"/>
    <p:sldId id="323" r:id="rId6"/>
    <p:sldId id="320" r:id="rId7"/>
    <p:sldId id="322" r:id="rId8"/>
    <p:sldId id="318" r:id="rId9"/>
    <p:sldId id="321" r:id="rId10"/>
    <p:sldId id="319" r:id="rId11"/>
    <p:sldId id="316" r:id="rId12"/>
    <p:sldId id="325" r:id="rId13"/>
    <p:sldId id="324" r:id="rId14"/>
    <p:sldId id="326" r:id="rId15"/>
    <p:sldId id="327" r:id="rId16"/>
    <p:sldId id="328" r:id="rId17"/>
    <p:sldId id="329" r:id="rId18"/>
    <p:sldId id="340" r:id="rId19"/>
    <p:sldId id="339" r:id="rId20"/>
    <p:sldId id="338" r:id="rId21"/>
    <p:sldId id="330" r:id="rId22"/>
    <p:sldId id="331" r:id="rId23"/>
    <p:sldId id="332" r:id="rId24"/>
    <p:sldId id="336" r:id="rId25"/>
    <p:sldId id="335" r:id="rId26"/>
    <p:sldId id="337" r:id="rId27"/>
    <p:sldId id="342" r:id="rId28"/>
    <p:sldId id="317" r:id="rId29"/>
    <p:sldId id="333" r:id="rId30"/>
    <p:sldId id="344" r:id="rId31"/>
    <p:sldId id="343" r:id="rId32"/>
    <p:sldId id="345" r:id="rId33"/>
    <p:sldId id="31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 성호" initials="오성" lastIdx="1" clrIdx="0">
    <p:extLst>
      <p:ext uri="{19B8F6BF-5375-455C-9EA6-DF929625EA0E}">
        <p15:presenceInfo xmlns:p15="http://schemas.microsoft.com/office/powerpoint/2012/main" userId="9337a87bcf9412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3D3D3D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794" y="105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2019-11-18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/Ul0Gilv5wvY?t=4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1940" y="1335343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72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5173C-1C74-49C4-BFA9-AF6E7D85021E}"/>
              </a:ext>
            </a:extLst>
          </p:cNvPr>
          <p:cNvSpPr txBox="1"/>
          <p:nvPr/>
        </p:nvSpPr>
        <p:spPr>
          <a:xfrm>
            <a:off x="747970" y="2166341"/>
            <a:ext cx="67217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>
                <a:solidFill>
                  <a:schemeClr val="tx1">
                    <a:lumMod val="50000"/>
                    <a:alpha val="62000"/>
                  </a:schemeClr>
                </a:solidFill>
              </a:rPr>
              <a:t>Unreal Engine4 </a:t>
            </a:r>
            <a:r>
              <a:rPr lang="ko-KR" altLang="en-US" sz="4800" b="1" spc="-300" dirty="0">
                <a:solidFill>
                  <a:schemeClr val="tx1">
                    <a:lumMod val="50000"/>
                    <a:alpha val="62000"/>
                  </a:schemeClr>
                </a:solidFill>
              </a:rPr>
              <a:t>환경에서</a:t>
            </a:r>
            <a:endParaRPr lang="en-US" altLang="ko-KR" sz="4800" b="1" spc="-300" dirty="0">
              <a:solidFill>
                <a:schemeClr val="tx1">
                  <a:lumMod val="50000"/>
                  <a:alpha val="62000"/>
                </a:schemeClr>
              </a:solidFill>
            </a:endParaRPr>
          </a:p>
          <a:p>
            <a:r>
              <a:rPr lang="en-US" altLang="ko-KR" sz="4800" b="1" spc="-300" dirty="0">
                <a:solidFill>
                  <a:schemeClr val="tx1">
                    <a:lumMod val="50000"/>
                    <a:alpha val="62000"/>
                  </a:schemeClr>
                </a:solidFill>
              </a:rPr>
              <a:t>PFNN</a:t>
            </a:r>
            <a:r>
              <a:rPr lang="ko-KR" altLang="en-US" sz="4800" b="1" spc="-300" dirty="0">
                <a:solidFill>
                  <a:schemeClr val="tx1">
                    <a:lumMod val="50000"/>
                    <a:alpha val="62000"/>
                  </a:schemeClr>
                </a:solidFill>
              </a:rPr>
              <a:t>를 이용한 게임 제작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78EE3-31EB-4B75-9D6D-5AFDCC1476B9}"/>
              </a:ext>
            </a:extLst>
          </p:cNvPr>
          <p:cNvSpPr txBox="1"/>
          <p:nvPr/>
        </p:nvSpPr>
        <p:spPr>
          <a:xfrm>
            <a:off x="747970" y="3859988"/>
            <a:ext cx="31682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2013011792 </a:t>
            </a:r>
            <a:r>
              <a:rPr lang="ko-KR" altLang="en-US" sz="2000" spc="-150" dirty="0" err="1">
                <a:solidFill>
                  <a:schemeClr val="tx2"/>
                </a:solidFill>
                <a:latin typeface="+mn-ea"/>
              </a:rPr>
              <a:t>구교민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2014004839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유지원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2013011082 </a:t>
            </a:r>
            <a:r>
              <a:rPr lang="ko-KR" altLang="en-US" sz="2000" spc="-150" dirty="0" err="1">
                <a:solidFill>
                  <a:schemeClr val="tx2"/>
                </a:solidFill>
                <a:latin typeface="+mn-ea"/>
              </a:rPr>
              <a:t>이상옥</a:t>
            </a:r>
            <a:endParaRPr lang="en-US" altLang="ko-KR" spc="-150" dirty="0">
              <a:solidFill>
                <a:schemeClr val="tx2"/>
              </a:solidFill>
              <a:latin typeface="+mn-ea"/>
            </a:endParaRPr>
          </a:p>
          <a:p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8193FA-473F-43D4-BC3E-1EFC26C2830E}"/>
              </a:ext>
            </a:extLst>
          </p:cNvPr>
          <p:cNvCxnSpPr>
            <a:cxnSpLocks/>
          </p:cNvCxnSpPr>
          <p:nvPr/>
        </p:nvCxnSpPr>
        <p:spPr>
          <a:xfrm>
            <a:off x="747970" y="3736001"/>
            <a:ext cx="768483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228A8B-5DBB-47B5-9803-CE34D0270007}"/>
              </a:ext>
            </a:extLst>
          </p:cNvPr>
          <p:cNvGrpSpPr/>
          <p:nvPr/>
        </p:nvGrpSpPr>
        <p:grpSpPr>
          <a:xfrm>
            <a:off x="7697719" y="1131896"/>
            <a:ext cx="4274244" cy="4594205"/>
            <a:chOff x="7679247" y="1131896"/>
            <a:chExt cx="4274244" cy="459420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4F4DDA5-A278-4A82-9F92-27C5185489F7}"/>
                </a:ext>
              </a:extLst>
            </p:cNvPr>
            <p:cNvSpPr/>
            <p:nvPr/>
          </p:nvSpPr>
          <p:spPr>
            <a:xfrm>
              <a:off x="7679247" y="1131896"/>
              <a:ext cx="3334365" cy="4594205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7ACA890D-3FF3-49AF-9572-DD6EBCC68B57}"/>
                </a:ext>
              </a:extLst>
            </p:cNvPr>
            <p:cNvSpPr/>
            <p:nvPr/>
          </p:nvSpPr>
          <p:spPr>
            <a:xfrm>
              <a:off x="8619126" y="1131896"/>
              <a:ext cx="3334365" cy="4594205"/>
            </a:xfrm>
            <a:prstGeom prst="triangl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야심만만 초기목표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5FA7E-4C4E-4B29-955D-E35C27ADDD26}"/>
              </a:ext>
            </a:extLst>
          </p:cNvPr>
          <p:cNvSpPr txBox="1"/>
          <p:nvPr/>
        </p:nvSpPr>
        <p:spPr>
          <a:xfrm>
            <a:off x="1102198" y="1536174"/>
            <a:ext cx="99876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기본목표</a:t>
            </a:r>
            <a:endPara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논문 기술을 이용한 게임 개발</a:t>
            </a:r>
            <a:endPara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4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추가목표</a:t>
            </a:r>
            <a:endPara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논문은 정적인 환경에서만 동작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우리는 동적인 환경에서도 동작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98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413335"/>
            <a:ext cx="47596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2"/>
                </a:solidFill>
              </a:rPr>
              <a:t>002 </a:t>
            </a:r>
            <a:r>
              <a:rPr lang="ko-KR" altLang="en-US" sz="6000" b="1" dirty="0">
                <a:solidFill>
                  <a:schemeClr val="tx2"/>
                </a:solidFill>
              </a:rPr>
              <a:t>구현과정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489352" y="3392488"/>
            <a:ext cx="800810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8360" y="3486214"/>
            <a:ext cx="2816797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코드 분석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Unreal Engine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오른손</a:t>
            </a:r>
            <a:r>
              <a:rPr lang="en-US" altLang="ko-KR" sz="2400" dirty="0"/>
              <a:t>/</a:t>
            </a:r>
            <a:r>
              <a:rPr lang="ko-KR" altLang="en-US" sz="2400" dirty="0"/>
              <a:t>왼손 좌표계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Skeleton Match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A9E727-E136-4CBE-90E8-ABEB01E7AD77}"/>
              </a:ext>
            </a:extLst>
          </p:cNvPr>
          <p:cNvGrpSpPr/>
          <p:nvPr/>
        </p:nvGrpSpPr>
        <p:grpSpPr>
          <a:xfrm>
            <a:off x="7697719" y="1131896"/>
            <a:ext cx="4274244" cy="4594205"/>
            <a:chOff x="7679247" y="1131896"/>
            <a:chExt cx="4274244" cy="4594205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980955F7-0120-4A26-AAC5-B6FABEF4515F}"/>
                </a:ext>
              </a:extLst>
            </p:cNvPr>
            <p:cNvSpPr/>
            <p:nvPr/>
          </p:nvSpPr>
          <p:spPr>
            <a:xfrm>
              <a:off x="7679247" y="1131896"/>
              <a:ext cx="3334365" cy="4594205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11EEFA55-157E-4F58-9E6C-61B59CE9BC33}"/>
                </a:ext>
              </a:extLst>
            </p:cNvPr>
            <p:cNvSpPr/>
            <p:nvPr/>
          </p:nvSpPr>
          <p:spPr>
            <a:xfrm>
              <a:off x="8619126" y="1131896"/>
              <a:ext cx="3334365" cy="4594205"/>
            </a:xfrm>
            <a:prstGeom prst="triangl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26AFF4-5781-442E-B450-4176D48F418D}"/>
              </a:ext>
            </a:extLst>
          </p:cNvPr>
          <p:cNvSpPr txBox="1"/>
          <p:nvPr/>
        </p:nvSpPr>
        <p:spPr>
          <a:xfrm>
            <a:off x="3542866" y="3486214"/>
            <a:ext cx="2170787" cy="1685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Dynamic Scan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Height Scan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Wall </a:t>
            </a:r>
            <a:r>
              <a:rPr lang="ko-KR" altLang="en-US" sz="2400" dirty="0"/>
              <a:t>추출</a:t>
            </a:r>
          </a:p>
        </p:txBody>
      </p:sp>
    </p:spTree>
    <p:extLst>
      <p:ext uri="{BB962C8B-B14F-4D97-AF65-F5344CB8AC3E}">
        <p14:creationId xmlns:p14="http://schemas.microsoft.com/office/powerpoint/2010/main" val="79101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논문 코드 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265813" y="1201687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하드코딩된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입력데이터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Picture 2" descr="Under construction by dominiquechappard">
            <a:extLst>
              <a:ext uri="{FF2B5EF4-FFF2-40B4-BE49-F238E27FC236}">
                <a16:creationId xmlns:a16="http://schemas.microsoft.com/office/drawing/2014/main" id="{5E3E5B27-37ED-4E77-9B2D-35D455BB9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75"/>
          <a:stretch/>
        </p:blipFill>
        <p:spPr bwMode="auto">
          <a:xfrm>
            <a:off x="9184418" y="4209768"/>
            <a:ext cx="3007582" cy="26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26D470-2C83-4F56-B3BA-6BA955CC9E69}"/>
              </a:ext>
            </a:extLst>
          </p:cNvPr>
          <p:cNvSpPr txBox="1"/>
          <p:nvPr/>
        </p:nvSpPr>
        <p:spPr>
          <a:xfrm rot="19495583">
            <a:off x="7419152" y="3200660"/>
            <a:ext cx="52245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인공지능 논문이라는 게 다 사기꾼 비슷해요</a:t>
            </a:r>
            <a:endParaRPr lang="en-US" altLang="ko-KR" sz="2000" dirty="0"/>
          </a:p>
          <a:p>
            <a:r>
              <a:rPr lang="ko-KR" altLang="en-US" sz="2000" dirty="0"/>
              <a:t>논문만 읽어보면 이렇게  좋은 물건이 없는데</a:t>
            </a:r>
            <a:endParaRPr lang="en-US" altLang="ko-KR" sz="2000" dirty="0"/>
          </a:p>
          <a:p>
            <a:r>
              <a:rPr lang="ko-KR" altLang="en-US" sz="2000" dirty="0"/>
              <a:t>특정 데이터 </a:t>
            </a:r>
            <a:r>
              <a:rPr lang="en-US" altLang="ko-KR" sz="2000" dirty="0"/>
              <a:t>Overfitting</a:t>
            </a:r>
            <a:r>
              <a:rPr lang="ko-KR" altLang="en-US" sz="2000" dirty="0"/>
              <a:t>은 기본에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호환 하나도 안되는게 일상이에요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최</a:t>
            </a:r>
            <a:r>
              <a:rPr lang="en-US" altLang="ko-KR" sz="2000" dirty="0"/>
              <a:t>OO</a:t>
            </a:r>
            <a:r>
              <a:rPr lang="ko-KR" altLang="en-US" sz="2000" dirty="0"/>
              <a:t>교수님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8D172C-7195-4383-8B94-6495294B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" y="1786462"/>
            <a:ext cx="74390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논문 코드 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265813" y="1201687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구조화 안됨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Picture 2" descr="Under construction by dominiquechappard">
            <a:extLst>
              <a:ext uri="{FF2B5EF4-FFF2-40B4-BE49-F238E27FC236}">
                <a16:creationId xmlns:a16="http://schemas.microsoft.com/office/drawing/2014/main" id="{5E3E5B27-37ED-4E77-9B2D-35D455BB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18" y="4197068"/>
            <a:ext cx="3007582" cy="357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8EFF7-4FA7-482E-B292-883E7DBC2773}"/>
              </a:ext>
            </a:extLst>
          </p:cNvPr>
          <p:cNvSpPr txBox="1"/>
          <p:nvPr/>
        </p:nvSpPr>
        <p:spPr>
          <a:xfrm rot="19495583">
            <a:off x="6738298" y="3872512"/>
            <a:ext cx="60644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지금 처음으로 들여다보고 있는데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굉장히 복잡하고 구조화가 되어 있지 않은 </a:t>
            </a:r>
            <a:r>
              <a:rPr lang="ko-KR" altLang="en-US" sz="2000" dirty="0" err="1"/>
              <a:t>코드네요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분석하기 쉽지 않긴 </a:t>
            </a:r>
            <a:r>
              <a:rPr lang="ko-KR" altLang="en-US" sz="2000" dirty="0" err="1"/>
              <a:t>했겠어요</a:t>
            </a: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지도교수님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0AA3B8B-69FE-483C-8094-BB8C2644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" y="1786462"/>
            <a:ext cx="4267200" cy="9334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2ED173-F0B6-4908-B8B2-F2F92216AD57}"/>
              </a:ext>
            </a:extLst>
          </p:cNvPr>
          <p:cNvSpPr txBox="1"/>
          <p:nvPr/>
        </p:nvSpPr>
        <p:spPr>
          <a:xfrm>
            <a:off x="265813" y="3785689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파일 코딩 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3C0E9-7D3F-4387-B6A1-9B1F20C3EE4D}"/>
              </a:ext>
            </a:extLst>
          </p:cNvPr>
          <p:cNvSpPr txBox="1"/>
          <p:nvPr/>
        </p:nvSpPr>
        <p:spPr>
          <a:xfrm>
            <a:off x="4533013" y="1075482"/>
            <a:ext cx="7077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학습도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Pytorch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것 없이 자체제작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ED363B-6EE2-462E-B658-5B4464532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3" y="4429968"/>
            <a:ext cx="5038725" cy="523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7A290E-D9B9-44D0-8A99-09830F9FE86E}"/>
              </a:ext>
            </a:extLst>
          </p:cNvPr>
          <p:cNvSpPr txBox="1"/>
          <p:nvPr/>
        </p:nvSpPr>
        <p:spPr>
          <a:xfrm>
            <a:off x="265813" y="2832792"/>
            <a:ext cx="5670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몇 백 줄에 흩어진 핵심 코드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291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논문 코드 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3978142" y="273124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 알아낸 것은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741650-DF0B-4AE7-8593-17A10547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2" y="875039"/>
            <a:ext cx="5787935" cy="5985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8BFEE8-9BB0-4236-A64D-B42BE3AD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097" y="809625"/>
            <a:ext cx="44577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언리얼</a:t>
            </a:r>
            <a:r>
              <a:rPr lang="ko-KR" altLang="en-US" sz="2800" dirty="0"/>
              <a:t> 엔진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C91F5F-A3F5-429E-A942-C6BC40F4F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81798"/>
            <a:ext cx="8725656" cy="48314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265813" y="1201687"/>
            <a:ext cx="6917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꽤 소화하기 힘든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언리얼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라이브러리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8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오른손</a:t>
            </a:r>
            <a:r>
              <a:rPr lang="en-US" altLang="ko-KR" sz="2800" dirty="0"/>
              <a:t>/</a:t>
            </a:r>
            <a:r>
              <a:rPr lang="ko-KR" altLang="en-US" sz="2800" dirty="0"/>
              <a:t>왼손 좌표계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265813" y="1201687"/>
            <a:ext cx="48718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OpenGL	: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오른손 좌표계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Unreal	: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왼손 좌표계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Picture 2" descr="왼손 좌표계 오른손 좌표계 변환에 대한 이미지 검색결과">
            <a:extLst>
              <a:ext uri="{FF2B5EF4-FFF2-40B4-BE49-F238E27FC236}">
                <a16:creationId xmlns:a16="http://schemas.microsoft.com/office/drawing/2014/main" id="{730D1686-B126-4907-B1C4-BED82C2FC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5" y="2266107"/>
            <a:ext cx="6485147" cy="35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59AAC2-7EED-4D4B-9DA2-0567ED984CD9}"/>
              </a:ext>
            </a:extLst>
          </p:cNvPr>
          <p:cNvSpPr txBox="1"/>
          <p:nvPr/>
        </p:nvSpPr>
        <p:spPr>
          <a:xfrm>
            <a:off x="7429499" y="2352675"/>
            <a:ext cx="4343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600" dirty="0"/>
              <a:t>PFNN</a:t>
            </a:r>
            <a:r>
              <a:rPr lang="ko-KR" altLang="en-US" sz="3600" dirty="0"/>
              <a:t>  논문코드를</a:t>
            </a:r>
            <a:endParaRPr lang="en-US" altLang="ko-KR" sz="3600" dirty="0"/>
          </a:p>
          <a:p>
            <a:pPr lvl="1"/>
            <a:r>
              <a:rPr lang="en-US" altLang="ko-KR" sz="3600" dirty="0"/>
              <a:t>UE4</a:t>
            </a:r>
            <a:r>
              <a:rPr lang="ko-KR" altLang="en-US" sz="3600" dirty="0"/>
              <a:t>에 사용하려면</a:t>
            </a:r>
            <a:endParaRPr lang="en-US" altLang="ko-KR" sz="3600" dirty="0"/>
          </a:p>
          <a:p>
            <a:pPr lvl="1"/>
            <a:r>
              <a:rPr lang="en-US" altLang="ko-KR" sz="4800" dirty="0" err="1"/>
              <a:t>x</a:t>
            </a:r>
            <a:r>
              <a:rPr lang="en-US" altLang="ko-KR" sz="4800" baseline="-25000" dirty="0" err="1"/>
              <a:t>u</a:t>
            </a:r>
            <a:r>
              <a:rPr lang="en-US" altLang="ko-KR" sz="4800" dirty="0"/>
              <a:t> = - x</a:t>
            </a:r>
            <a:endParaRPr lang="ko-KR" altLang="ko-KR" sz="4800" dirty="0"/>
          </a:p>
          <a:p>
            <a:pPr lvl="1"/>
            <a:r>
              <a:rPr lang="en-US" altLang="ko-KR" sz="4800" dirty="0" err="1"/>
              <a:t>y</a:t>
            </a:r>
            <a:r>
              <a:rPr lang="en-US" altLang="ko-KR" sz="4800" baseline="-25000" dirty="0" err="1"/>
              <a:t>u</a:t>
            </a:r>
            <a:r>
              <a:rPr lang="en-US" altLang="ko-KR" sz="4800" dirty="0"/>
              <a:t> = - z</a:t>
            </a:r>
            <a:endParaRPr lang="ko-KR" altLang="ko-KR" sz="4800" dirty="0"/>
          </a:p>
          <a:p>
            <a:pPr lvl="1"/>
            <a:r>
              <a:rPr lang="en-US" altLang="ko-KR" sz="4800" dirty="0" err="1"/>
              <a:t>z</a:t>
            </a:r>
            <a:r>
              <a:rPr lang="en-US" altLang="ko-KR" sz="4800" baseline="-25000" dirty="0" err="1"/>
              <a:t>u</a:t>
            </a:r>
            <a:r>
              <a:rPr lang="en-US" altLang="ko-KR" sz="4800" dirty="0"/>
              <a:t> = +y</a:t>
            </a:r>
            <a:endParaRPr lang="ko-KR" altLang="ko-KR" sz="4800" dirty="0"/>
          </a:p>
        </p:txBody>
      </p:sp>
    </p:spTree>
    <p:extLst>
      <p:ext uri="{BB962C8B-B14F-4D97-AF65-F5344CB8AC3E}">
        <p14:creationId xmlns:p14="http://schemas.microsoft.com/office/powerpoint/2010/main" val="151710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Skeleton matching</a:t>
            </a:r>
            <a:endParaRPr lang="ko-KR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265813" y="925158"/>
            <a:ext cx="8402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Humanoid Skelton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다 똑같을 거라고 착각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685479-3E09-481B-8977-6D8B658B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50" y="1474646"/>
            <a:ext cx="4973800" cy="5429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97A71F-554B-4659-8CC6-3D971E396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646"/>
            <a:ext cx="4636549" cy="5412057"/>
          </a:xfrm>
          <a:prstGeom prst="rect">
            <a:avLst/>
          </a:prstGeom>
        </p:spPr>
      </p:pic>
      <p:pic>
        <p:nvPicPr>
          <p:cNvPr id="1028" name="Picture 4" descr="you just activated에 대한 이미지 검색결과">
            <a:extLst>
              <a:ext uri="{FF2B5EF4-FFF2-40B4-BE49-F238E27FC236}">
                <a16:creationId xmlns:a16="http://schemas.microsoft.com/office/drawing/2014/main" id="{06326AEB-0BA9-4D9E-8D61-8CE4B9B60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761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142D05-8B2B-4906-9964-A30E7E21BD4E}"/>
              </a:ext>
            </a:extLst>
          </p:cNvPr>
          <p:cNvSpPr/>
          <p:nvPr/>
        </p:nvSpPr>
        <p:spPr>
          <a:xfrm>
            <a:off x="9610350" y="1398745"/>
            <a:ext cx="25816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좌표계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뼈 개수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뼈 이름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뼈 위치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뼈 각도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뼈 회전방향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62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Skeleton matching</a:t>
            </a:r>
            <a:endParaRPr lang="ko-KR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265813" y="925158"/>
            <a:ext cx="85603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Humanoid Skelton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다 똑같을 거라고 착각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뼈 개수부터 다름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이름도 당연히 다름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논문에서는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Rotation Matrix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관절 각도 표현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Unreal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 Yaw Roll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이용해 표현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21198E-4558-4EB9-805A-2EE59F8A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01" y="4126440"/>
            <a:ext cx="4179287" cy="2731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55C4C7-EF17-40D4-A339-D9A6D5EA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87" y="4126439"/>
            <a:ext cx="6316729" cy="27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Skeleton matching</a:t>
            </a:r>
            <a:endParaRPr lang="ko-KR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142D05-8B2B-4906-9964-A30E7E21BD4E}"/>
              </a:ext>
            </a:extLst>
          </p:cNvPr>
          <p:cNvSpPr/>
          <p:nvPr/>
        </p:nvSpPr>
        <p:spPr>
          <a:xfrm>
            <a:off x="-60922" y="630963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좌표계 뼈 개수 뼈 이름 뼈 위치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일치시킨 후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rotation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연동해 보니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0B3FFD-1392-4DD2-AABE-94AB8C061C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6" r="20269"/>
          <a:stretch/>
        </p:blipFill>
        <p:spPr>
          <a:xfrm>
            <a:off x="0" y="964548"/>
            <a:ext cx="3062514" cy="5178402"/>
          </a:xfrm>
          <a:prstGeom prst="rect">
            <a:avLst/>
          </a:prstGeom>
        </p:spPr>
      </p:pic>
      <p:pic>
        <p:nvPicPr>
          <p:cNvPr id="17" name="KakaoTalk_Video_20191028_1515_34_799">
            <a:hlinkClick r:id="" action="ppaction://media"/>
            <a:extLst>
              <a:ext uri="{FF2B5EF4-FFF2-40B4-BE49-F238E27FC236}">
                <a16:creationId xmlns:a16="http://schemas.microsoft.com/office/drawing/2014/main" id="{BAED4B7A-7186-46F1-AEAC-6D59674EA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4682" y="948155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Index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6150" y="1330257"/>
            <a:ext cx="3541394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왜 이 프로젝트 했어요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?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이론적 배경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프로젝트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기본목표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야심만만 초기목표</a:t>
            </a:r>
            <a:endParaRPr lang="en-US" altLang="ko-KR" sz="16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57421" y="1478812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001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3214" y="1478812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</a:rPr>
              <a:t>프로젝트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57421" y="2893604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002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08969" y="2916851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</a:rPr>
              <a:t>구현 과정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421" y="5042162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003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3214" y="5054274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</a:rPr>
              <a:t>결과물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76150" y="2756055"/>
            <a:ext cx="3541394" cy="229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코드분석</a:t>
            </a:r>
            <a:endParaRPr lang="en-US" altLang="ko-KR" sz="16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Unreal Engine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오른손 </a:t>
            </a: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/ </a:t>
            </a:r>
            <a:r>
              <a:rPr lang="ko-KR" altLang="en-US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왼손 좌표계</a:t>
            </a:r>
            <a:endParaRPr lang="en-US" altLang="ko-KR" sz="16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Skeleton matching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Height Scan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Dynamic Scan</a:t>
            </a:r>
            <a:endParaRPr lang="ko-KR" altLang="en-US" sz="16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Wall </a:t>
            </a:r>
            <a:r>
              <a:rPr lang="ko-KR" altLang="en-US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추출</a:t>
            </a:r>
            <a:endParaRPr lang="en-US" altLang="ko-KR" sz="16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947FDFD-9EEF-458F-862B-1ECD611D3A3D}"/>
              </a:ext>
            </a:extLst>
          </p:cNvPr>
          <p:cNvCxnSpPr>
            <a:cxnSpLocks/>
          </p:cNvCxnSpPr>
          <p:nvPr/>
        </p:nvCxnSpPr>
        <p:spPr>
          <a:xfrm>
            <a:off x="2621922" y="2752756"/>
            <a:ext cx="478151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C555D3-A55C-45FC-99C9-97F82196C4EF}"/>
              </a:ext>
            </a:extLst>
          </p:cNvPr>
          <p:cNvCxnSpPr>
            <a:cxnSpLocks/>
          </p:cNvCxnSpPr>
          <p:nvPr/>
        </p:nvCxnSpPr>
        <p:spPr>
          <a:xfrm>
            <a:off x="2621922" y="5062445"/>
            <a:ext cx="478151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9819CA-3156-44B1-91FE-5A1F48619BD1}"/>
              </a:ext>
            </a:extLst>
          </p:cNvPr>
          <p:cNvSpPr txBox="1"/>
          <p:nvPr/>
        </p:nvSpPr>
        <p:spPr>
          <a:xfrm>
            <a:off x="5476150" y="5069220"/>
            <a:ext cx="3541394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영상자료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Skeleton matching</a:t>
            </a:r>
            <a:endParaRPr lang="ko-KR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47E4A2-0FD5-43E7-A3D5-88C357386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6" t="-4107" r="42931" b="-77"/>
          <a:stretch/>
        </p:blipFill>
        <p:spPr>
          <a:xfrm>
            <a:off x="10343636" y="409149"/>
            <a:ext cx="1683658" cy="59251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6E909E-D2CC-406C-8EDB-8F5B2AB8E396}"/>
              </a:ext>
            </a:extLst>
          </p:cNvPr>
          <p:cNvSpPr/>
          <p:nvPr/>
        </p:nvSpPr>
        <p:spPr>
          <a:xfrm>
            <a:off x="164706" y="2625153"/>
            <a:ext cx="10343636" cy="307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골반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왼쪽다리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몸통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	x = y + 90  	y = x,      	z = z - 90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오른쪽 다리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			x = y + 90  	y = x + 180	z = z - 90 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ko-KR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왼쪽팔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			x = -x         	y = y        	z = z + 180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오른쪽 팔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             	x = -x + 180	y = y        	z = z + 180</a:t>
            </a:r>
          </a:p>
          <a:p>
            <a:pPr>
              <a:lnSpc>
                <a:spcPct val="107000"/>
              </a:lnSpc>
              <a:spcAft>
                <a:spcPts val="1000"/>
              </a:spcAft>
            </a:pPr>
            <a:endParaRPr lang="en-US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일단 어떻게 든 사람 걷는 모양 비슷해 짐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E84AE-8747-4393-B5F7-C7C200DD31D7}"/>
              </a:ext>
            </a:extLst>
          </p:cNvPr>
          <p:cNvSpPr txBox="1"/>
          <p:nvPr/>
        </p:nvSpPr>
        <p:spPr>
          <a:xfrm>
            <a:off x="164706" y="1126255"/>
            <a:ext cx="93378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각도 변환 식을 찾으려 수많은 이론적 계산을 해 보았으나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결국 답을 찾아낸 것은 수많은 노가다였다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5213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Height Scan</a:t>
            </a:r>
            <a:endParaRPr lang="ko-KR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265813" y="1201687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그나마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쉽게 잘 됨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D47867-9C7B-46B0-9C20-4257188B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462"/>
            <a:ext cx="10494698" cy="51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2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Dynamic Scan</a:t>
            </a:r>
            <a:endParaRPr lang="ko-KR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265813" y="1201687"/>
            <a:ext cx="8151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방법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120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개만 매 프레임 체크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&lt;-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복잡한 코드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전체 스캔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&lt;-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너무 비쌈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반경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미터 스캔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&lt;-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기간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07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687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Wall </a:t>
            </a:r>
            <a:r>
              <a:rPr lang="ko-KR" altLang="en-US" sz="2800" dirty="0"/>
              <a:t>추출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1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3079718" y="275746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일단 가벼운 휴리스틱 사용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96189E-1E7E-444A-81C1-97D6DB792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548"/>
            <a:ext cx="12179918" cy="59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98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687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Wall </a:t>
            </a:r>
            <a:r>
              <a:rPr lang="ko-KR" altLang="en-US" sz="2800" dirty="0"/>
              <a:t>추출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1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3079718" y="275746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일단 가벼운 휴리스틱 사용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D9ACC7-7977-4B53-A37C-13DFC811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" y="1657350"/>
            <a:ext cx="12218901" cy="46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38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687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Wall </a:t>
            </a:r>
            <a:r>
              <a:rPr lang="ko-KR" altLang="en-US" sz="2800" dirty="0"/>
              <a:t>추출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1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4C7C6-E17E-43C6-9945-68CE61A04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11603" r="31469" b="34935"/>
          <a:stretch/>
        </p:blipFill>
        <p:spPr>
          <a:xfrm>
            <a:off x="1019365" y="928999"/>
            <a:ext cx="10144125" cy="59290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E392DC-4C51-4F50-A8F7-EC1D6DAB0AC8}"/>
              </a:ext>
            </a:extLst>
          </p:cNvPr>
          <p:cNvSpPr txBox="1"/>
          <p:nvPr/>
        </p:nvSpPr>
        <p:spPr>
          <a:xfrm>
            <a:off x="3079718" y="275746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일단 가벼운 휴리스틱 사용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259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D9B1B65-8B94-417E-965D-E996CCFB4FA3}"/>
              </a:ext>
            </a:extLst>
          </p:cNvPr>
          <p:cNvSpPr/>
          <p:nvPr/>
        </p:nvSpPr>
        <p:spPr>
          <a:xfrm>
            <a:off x="0" y="-45207"/>
            <a:ext cx="12192000" cy="690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687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Wall </a:t>
            </a:r>
            <a:r>
              <a:rPr lang="ko-KR" altLang="en-US" sz="2800" dirty="0"/>
              <a:t>추출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1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AD5611-3D9B-4451-ABE5-1B2002B137AD}"/>
              </a:ext>
            </a:extLst>
          </p:cNvPr>
          <p:cNvSpPr/>
          <p:nvPr/>
        </p:nvSpPr>
        <p:spPr>
          <a:xfrm>
            <a:off x="1529379" y="2334038"/>
            <a:ext cx="3676650" cy="43815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14E8CA-35CF-42B2-BD52-F77CBCC2DCF5}"/>
              </a:ext>
            </a:extLst>
          </p:cNvPr>
          <p:cNvSpPr/>
          <p:nvPr/>
        </p:nvSpPr>
        <p:spPr>
          <a:xfrm>
            <a:off x="1529379" y="2334037"/>
            <a:ext cx="381000" cy="16859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EAB08-C553-4CCD-A310-CF77B5DA86F8}"/>
              </a:ext>
            </a:extLst>
          </p:cNvPr>
          <p:cNvSpPr/>
          <p:nvPr/>
        </p:nvSpPr>
        <p:spPr>
          <a:xfrm>
            <a:off x="1529379" y="3581813"/>
            <a:ext cx="3676650" cy="43815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C1ACA4-E726-4BD7-AD1E-E2D789550FFB}"/>
              </a:ext>
            </a:extLst>
          </p:cNvPr>
          <p:cNvSpPr/>
          <p:nvPr/>
        </p:nvSpPr>
        <p:spPr>
          <a:xfrm>
            <a:off x="4825029" y="2334037"/>
            <a:ext cx="381000" cy="16859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C96E03-EDCB-45EB-A90F-B973AF082E42}"/>
              </a:ext>
            </a:extLst>
          </p:cNvPr>
          <p:cNvGrpSpPr/>
          <p:nvPr/>
        </p:nvGrpSpPr>
        <p:grpSpPr>
          <a:xfrm>
            <a:off x="6436498" y="2222751"/>
            <a:ext cx="3676650" cy="1935743"/>
            <a:chOff x="6436498" y="2222751"/>
            <a:chExt cx="3676650" cy="193574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137B2FA-1427-4DEF-8DAC-887C302677FD}"/>
                </a:ext>
              </a:extLst>
            </p:cNvPr>
            <p:cNvSpPr/>
            <p:nvPr/>
          </p:nvSpPr>
          <p:spPr>
            <a:xfrm>
              <a:off x="6436498" y="2334038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BEB04C-6373-4CE8-A448-64BB7D7FB9D9}"/>
                </a:ext>
              </a:extLst>
            </p:cNvPr>
            <p:cNvSpPr/>
            <p:nvPr/>
          </p:nvSpPr>
          <p:spPr>
            <a:xfrm>
              <a:off x="6436498" y="3969746"/>
              <a:ext cx="3676650" cy="100432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0203184-0A56-49FA-B96D-B630AB5771F9}"/>
                </a:ext>
              </a:extLst>
            </p:cNvPr>
            <p:cNvSpPr/>
            <p:nvPr/>
          </p:nvSpPr>
          <p:spPr>
            <a:xfrm>
              <a:off x="6436498" y="2502897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F7DADA5-77F3-4500-B132-AB11A7E48E0B}"/>
                </a:ext>
              </a:extLst>
            </p:cNvPr>
            <p:cNvSpPr/>
            <p:nvPr/>
          </p:nvSpPr>
          <p:spPr>
            <a:xfrm>
              <a:off x="6436498" y="2671757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D8F215-082E-4D48-849F-C3C7EFDF22EB}"/>
                </a:ext>
              </a:extLst>
            </p:cNvPr>
            <p:cNvSpPr/>
            <p:nvPr/>
          </p:nvSpPr>
          <p:spPr>
            <a:xfrm>
              <a:off x="6436498" y="2857494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B8586B6-9826-4B28-B5C3-2EB5EF8EA5AF}"/>
                </a:ext>
              </a:extLst>
            </p:cNvPr>
            <p:cNvSpPr/>
            <p:nvPr/>
          </p:nvSpPr>
          <p:spPr>
            <a:xfrm>
              <a:off x="6436498" y="3030486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C3A16E2-E69A-4FA8-840C-369312B9BA6E}"/>
                </a:ext>
              </a:extLst>
            </p:cNvPr>
            <p:cNvSpPr/>
            <p:nvPr/>
          </p:nvSpPr>
          <p:spPr>
            <a:xfrm>
              <a:off x="6436498" y="3201585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57F56A3-D70C-4E7A-9BAF-8ADCE5DF02EA}"/>
                </a:ext>
              </a:extLst>
            </p:cNvPr>
            <p:cNvSpPr/>
            <p:nvPr/>
          </p:nvSpPr>
          <p:spPr>
            <a:xfrm>
              <a:off x="6436498" y="3372684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330F71-AD47-49F9-85D1-03DB59D6DF6F}"/>
                </a:ext>
              </a:extLst>
            </p:cNvPr>
            <p:cNvSpPr/>
            <p:nvPr/>
          </p:nvSpPr>
          <p:spPr>
            <a:xfrm>
              <a:off x="6436498" y="3527117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37EBAF-F2B8-448C-A9BC-A5CFC983E50F}"/>
                </a:ext>
              </a:extLst>
            </p:cNvPr>
            <p:cNvSpPr/>
            <p:nvPr/>
          </p:nvSpPr>
          <p:spPr>
            <a:xfrm>
              <a:off x="6436498" y="3671672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804CA1C-AC53-4746-9527-A0B9CFDB4D29}"/>
                </a:ext>
              </a:extLst>
            </p:cNvPr>
            <p:cNvSpPr/>
            <p:nvPr/>
          </p:nvSpPr>
          <p:spPr>
            <a:xfrm>
              <a:off x="6436498" y="3808245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E96468E-AEAE-44CF-BAC9-7BCA97098252}"/>
                </a:ext>
              </a:extLst>
            </p:cNvPr>
            <p:cNvSpPr/>
            <p:nvPr/>
          </p:nvSpPr>
          <p:spPr>
            <a:xfrm>
              <a:off x="655884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97BC4BE-66C9-4DEE-8185-E6BF20477516}"/>
                </a:ext>
              </a:extLst>
            </p:cNvPr>
            <p:cNvSpPr/>
            <p:nvPr/>
          </p:nvSpPr>
          <p:spPr>
            <a:xfrm>
              <a:off x="6747358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35AE05B-47ED-4E10-B1BD-37F8768E966C}"/>
                </a:ext>
              </a:extLst>
            </p:cNvPr>
            <p:cNvSpPr/>
            <p:nvPr/>
          </p:nvSpPr>
          <p:spPr>
            <a:xfrm>
              <a:off x="6935867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BFA0D4A-F995-45E4-9C0F-D8D64B975236}"/>
                </a:ext>
              </a:extLst>
            </p:cNvPr>
            <p:cNvSpPr/>
            <p:nvPr/>
          </p:nvSpPr>
          <p:spPr>
            <a:xfrm>
              <a:off x="7081035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E77A8A-92BC-465C-9271-906373D49701}"/>
                </a:ext>
              </a:extLst>
            </p:cNvPr>
            <p:cNvSpPr/>
            <p:nvPr/>
          </p:nvSpPr>
          <p:spPr>
            <a:xfrm>
              <a:off x="7226203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689A0E-1386-4F74-91B8-D0D6C7BD000D}"/>
                </a:ext>
              </a:extLst>
            </p:cNvPr>
            <p:cNvSpPr/>
            <p:nvPr/>
          </p:nvSpPr>
          <p:spPr>
            <a:xfrm>
              <a:off x="7339066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FC855B-851E-4395-A268-3647A6F10148}"/>
                </a:ext>
              </a:extLst>
            </p:cNvPr>
            <p:cNvSpPr/>
            <p:nvPr/>
          </p:nvSpPr>
          <p:spPr>
            <a:xfrm>
              <a:off x="7469088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AFBA2E0-95A8-4B72-AEB1-53F1293F7715}"/>
                </a:ext>
              </a:extLst>
            </p:cNvPr>
            <p:cNvSpPr/>
            <p:nvPr/>
          </p:nvSpPr>
          <p:spPr>
            <a:xfrm>
              <a:off x="7603697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10F233-23F9-473D-ACD1-77F0E2863470}"/>
                </a:ext>
              </a:extLst>
            </p:cNvPr>
            <p:cNvSpPr/>
            <p:nvPr/>
          </p:nvSpPr>
          <p:spPr>
            <a:xfrm>
              <a:off x="7768242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53CC12-51F8-4DC6-951F-68ECBE86D9B4}"/>
                </a:ext>
              </a:extLst>
            </p:cNvPr>
            <p:cNvSpPr/>
            <p:nvPr/>
          </p:nvSpPr>
          <p:spPr>
            <a:xfrm>
              <a:off x="791166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D3F0A0-9750-4209-9D63-D74E35814FC5}"/>
                </a:ext>
              </a:extLst>
            </p:cNvPr>
            <p:cNvSpPr/>
            <p:nvPr/>
          </p:nvSpPr>
          <p:spPr>
            <a:xfrm>
              <a:off x="806450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4DB701-F137-4547-9FED-1AAE8F1A8CF5}"/>
                </a:ext>
              </a:extLst>
            </p:cNvPr>
            <p:cNvSpPr/>
            <p:nvPr/>
          </p:nvSpPr>
          <p:spPr>
            <a:xfrm>
              <a:off x="8250522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77A81A-784C-4A30-95E6-D01E4F2B95C6}"/>
                </a:ext>
              </a:extLst>
            </p:cNvPr>
            <p:cNvSpPr/>
            <p:nvPr/>
          </p:nvSpPr>
          <p:spPr>
            <a:xfrm>
              <a:off x="8403267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F5AD0E-47CB-4A91-AAFF-A328E3DCA18B}"/>
                </a:ext>
              </a:extLst>
            </p:cNvPr>
            <p:cNvSpPr/>
            <p:nvPr/>
          </p:nvSpPr>
          <p:spPr>
            <a:xfrm>
              <a:off x="8547302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D15684E-2FF8-4134-B1E5-21ED9487D604}"/>
                </a:ext>
              </a:extLst>
            </p:cNvPr>
            <p:cNvSpPr/>
            <p:nvPr/>
          </p:nvSpPr>
          <p:spPr>
            <a:xfrm>
              <a:off x="8653934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9282954-D4F7-42A1-92FD-31A0BD20830A}"/>
                </a:ext>
              </a:extLst>
            </p:cNvPr>
            <p:cNvSpPr/>
            <p:nvPr/>
          </p:nvSpPr>
          <p:spPr>
            <a:xfrm>
              <a:off x="8774825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F36BFFA-4B8A-4ED2-9B83-4534DA69A0A8}"/>
                </a:ext>
              </a:extLst>
            </p:cNvPr>
            <p:cNvSpPr/>
            <p:nvPr/>
          </p:nvSpPr>
          <p:spPr>
            <a:xfrm>
              <a:off x="8935150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2AF49B5-3890-4A1C-97A8-7F4C327473B7}"/>
                </a:ext>
              </a:extLst>
            </p:cNvPr>
            <p:cNvSpPr/>
            <p:nvPr/>
          </p:nvSpPr>
          <p:spPr>
            <a:xfrm>
              <a:off x="9077801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CA0549C-384A-4173-8CCD-309E99EFBB07}"/>
                </a:ext>
              </a:extLst>
            </p:cNvPr>
            <p:cNvSpPr/>
            <p:nvPr/>
          </p:nvSpPr>
          <p:spPr>
            <a:xfrm>
              <a:off x="9249157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9F7243A-738C-4F3C-90DD-6BFC6BF7A362}"/>
                </a:ext>
              </a:extLst>
            </p:cNvPr>
            <p:cNvSpPr/>
            <p:nvPr/>
          </p:nvSpPr>
          <p:spPr>
            <a:xfrm>
              <a:off x="9466455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94AFD87-CA2A-4BAA-A0C5-3B7CFBA48999}"/>
                </a:ext>
              </a:extLst>
            </p:cNvPr>
            <p:cNvSpPr/>
            <p:nvPr/>
          </p:nvSpPr>
          <p:spPr>
            <a:xfrm>
              <a:off x="9600308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CCB0E75-7D31-444D-B1F0-22E643AF9421}"/>
                </a:ext>
              </a:extLst>
            </p:cNvPr>
            <p:cNvSpPr/>
            <p:nvPr/>
          </p:nvSpPr>
          <p:spPr>
            <a:xfrm>
              <a:off x="937096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389AC27-0C46-4011-879D-F7FAA7EAEF56}"/>
                </a:ext>
              </a:extLst>
            </p:cNvPr>
            <p:cNvSpPr/>
            <p:nvPr/>
          </p:nvSpPr>
          <p:spPr>
            <a:xfrm>
              <a:off x="972716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DCF5A28-AF74-4EEF-9F36-61E1ECD00E4D}"/>
                </a:ext>
              </a:extLst>
            </p:cNvPr>
            <p:cNvSpPr/>
            <p:nvPr/>
          </p:nvSpPr>
          <p:spPr>
            <a:xfrm>
              <a:off x="9854030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64ECFC1-A7BB-4B37-9378-29DC0786552B}"/>
                </a:ext>
              </a:extLst>
            </p:cNvPr>
            <p:cNvSpPr/>
            <p:nvPr/>
          </p:nvSpPr>
          <p:spPr>
            <a:xfrm>
              <a:off x="9971085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22ADE39-C2C6-4AA6-8454-7DFFD89A4CFF}"/>
              </a:ext>
            </a:extLst>
          </p:cNvPr>
          <p:cNvSpPr txBox="1"/>
          <p:nvPr/>
        </p:nvSpPr>
        <p:spPr>
          <a:xfrm>
            <a:off x="2033880" y="1399726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하드코딩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0BCEBA-2351-4CF3-A3BD-EB8B2B930437}"/>
              </a:ext>
            </a:extLst>
          </p:cNvPr>
          <p:cNvSpPr txBox="1"/>
          <p:nvPr/>
        </p:nvSpPr>
        <p:spPr>
          <a:xfrm>
            <a:off x="4114838" y="556608"/>
            <a:ext cx="413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Wall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표현하는 방법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89D57B-AD63-4485-98DB-399D3F4AADC9}"/>
              </a:ext>
            </a:extLst>
          </p:cNvPr>
          <p:cNvSpPr txBox="1"/>
          <p:nvPr/>
        </p:nvSpPr>
        <p:spPr>
          <a:xfrm>
            <a:off x="7490196" y="139972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휴리스틱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51F0FF-267D-43D9-B9CD-6E89EDF5E2D6}"/>
              </a:ext>
            </a:extLst>
          </p:cNvPr>
          <p:cNvGrpSpPr/>
          <p:nvPr/>
        </p:nvGrpSpPr>
        <p:grpSpPr>
          <a:xfrm>
            <a:off x="6436498" y="4534392"/>
            <a:ext cx="3676650" cy="1935743"/>
            <a:chOff x="6436498" y="2222751"/>
            <a:chExt cx="3676650" cy="193574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883D384-0865-46B8-A0E5-EF212E1FCE62}"/>
                </a:ext>
              </a:extLst>
            </p:cNvPr>
            <p:cNvSpPr/>
            <p:nvPr/>
          </p:nvSpPr>
          <p:spPr>
            <a:xfrm>
              <a:off x="6436498" y="2334038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142625C-EDA1-4295-B9C7-F68929F16F46}"/>
                </a:ext>
              </a:extLst>
            </p:cNvPr>
            <p:cNvSpPr/>
            <p:nvPr/>
          </p:nvSpPr>
          <p:spPr>
            <a:xfrm>
              <a:off x="6436498" y="3969746"/>
              <a:ext cx="3676650" cy="100432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114CE78-E339-4D54-B3D5-CA917BF9B3DA}"/>
                </a:ext>
              </a:extLst>
            </p:cNvPr>
            <p:cNvSpPr/>
            <p:nvPr/>
          </p:nvSpPr>
          <p:spPr>
            <a:xfrm>
              <a:off x="6436498" y="2502897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899FE0E-41EC-434C-9C51-0C3B782B7075}"/>
                </a:ext>
              </a:extLst>
            </p:cNvPr>
            <p:cNvSpPr/>
            <p:nvPr/>
          </p:nvSpPr>
          <p:spPr>
            <a:xfrm>
              <a:off x="6436498" y="2671757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A64C07B-F0C2-455F-BF9B-9F0FA11DD985}"/>
                </a:ext>
              </a:extLst>
            </p:cNvPr>
            <p:cNvSpPr/>
            <p:nvPr/>
          </p:nvSpPr>
          <p:spPr>
            <a:xfrm>
              <a:off x="6436498" y="2857494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2E5DD85-CE04-40CF-801D-882720E6E01A}"/>
                </a:ext>
              </a:extLst>
            </p:cNvPr>
            <p:cNvSpPr/>
            <p:nvPr/>
          </p:nvSpPr>
          <p:spPr>
            <a:xfrm>
              <a:off x="6436498" y="3030486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D4A33B6-C5B2-4B14-A351-05673EDAB3EF}"/>
                </a:ext>
              </a:extLst>
            </p:cNvPr>
            <p:cNvSpPr/>
            <p:nvPr/>
          </p:nvSpPr>
          <p:spPr>
            <a:xfrm>
              <a:off x="6436498" y="3201585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BB06E35-8114-4577-9CFC-9BE90E32E101}"/>
                </a:ext>
              </a:extLst>
            </p:cNvPr>
            <p:cNvSpPr/>
            <p:nvPr/>
          </p:nvSpPr>
          <p:spPr>
            <a:xfrm>
              <a:off x="6436498" y="3372684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5CCAC5A-ABD0-40FD-91AB-58F045DC5AB9}"/>
                </a:ext>
              </a:extLst>
            </p:cNvPr>
            <p:cNvSpPr/>
            <p:nvPr/>
          </p:nvSpPr>
          <p:spPr>
            <a:xfrm>
              <a:off x="6436498" y="3527117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2AB5C42-8C90-46FA-907F-BB5E57F6EAFD}"/>
                </a:ext>
              </a:extLst>
            </p:cNvPr>
            <p:cNvSpPr/>
            <p:nvPr/>
          </p:nvSpPr>
          <p:spPr>
            <a:xfrm>
              <a:off x="6436498" y="3671672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86F71CC-0567-412A-80B7-57A78453E38B}"/>
                </a:ext>
              </a:extLst>
            </p:cNvPr>
            <p:cNvSpPr/>
            <p:nvPr/>
          </p:nvSpPr>
          <p:spPr>
            <a:xfrm>
              <a:off x="6436498" y="3808245"/>
              <a:ext cx="3676650" cy="10043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7E1B9D-79FA-45D0-BD51-B8C7A63FCE48}"/>
                </a:ext>
              </a:extLst>
            </p:cNvPr>
            <p:cNvSpPr/>
            <p:nvPr/>
          </p:nvSpPr>
          <p:spPr>
            <a:xfrm>
              <a:off x="655884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EFACB8E-3956-461F-97B6-6E024C372E1F}"/>
                </a:ext>
              </a:extLst>
            </p:cNvPr>
            <p:cNvSpPr/>
            <p:nvPr/>
          </p:nvSpPr>
          <p:spPr>
            <a:xfrm>
              <a:off x="6747358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CCD70A3-6734-4668-9919-54AE1349EF3A}"/>
                </a:ext>
              </a:extLst>
            </p:cNvPr>
            <p:cNvSpPr/>
            <p:nvPr/>
          </p:nvSpPr>
          <p:spPr>
            <a:xfrm>
              <a:off x="6935867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F95E7B9-EE4F-4AC6-9856-DE7AE07C0C6D}"/>
                </a:ext>
              </a:extLst>
            </p:cNvPr>
            <p:cNvSpPr/>
            <p:nvPr/>
          </p:nvSpPr>
          <p:spPr>
            <a:xfrm>
              <a:off x="7081035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776FF5-D5EA-4821-9168-5E28C088AB41}"/>
                </a:ext>
              </a:extLst>
            </p:cNvPr>
            <p:cNvSpPr/>
            <p:nvPr/>
          </p:nvSpPr>
          <p:spPr>
            <a:xfrm>
              <a:off x="7226203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A277718-E70B-44C7-A9CB-FDCACC315406}"/>
                </a:ext>
              </a:extLst>
            </p:cNvPr>
            <p:cNvSpPr/>
            <p:nvPr/>
          </p:nvSpPr>
          <p:spPr>
            <a:xfrm>
              <a:off x="7339066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70F5A92-D63A-45B2-BBE3-285E9E6A2DB5}"/>
                </a:ext>
              </a:extLst>
            </p:cNvPr>
            <p:cNvSpPr/>
            <p:nvPr/>
          </p:nvSpPr>
          <p:spPr>
            <a:xfrm>
              <a:off x="7469088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7E98478-1A8B-461E-82F1-4ED684FF2542}"/>
                </a:ext>
              </a:extLst>
            </p:cNvPr>
            <p:cNvSpPr/>
            <p:nvPr/>
          </p:nvSpPr>
          <p:spPr>
            <a:xfrm>
              <a:off x="7603697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87C4FE3-0A4D-4AEC-8519-CC3370F33D66}"/>
                </a:ext>
              </a:extLst>
            </p:cNvPr>
            <p:cNvSpPr/>
            <p:nvPr/>
          </p:nvSpPr>
          <p:spPr>
            <a:xfrm>
              <a:off x="7768242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022E32B-52D8-49C8-8CD8-DCBECFA289D4}"/>
                </a:ext>
              </a:extLst>
            </p:cNvPr>
            <p:cNvSpPr/>
            <p:nvPr/>
          </p:nvSpPr>
          <p:spPr>
            <a:xfrm>
              <a:off x="791166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564A7E1-9C34-45D2-A71A-72FB609E8FF9}"/>
                </a:ext>
              </a:extLst>
            </p:cNvPr>
            <p:cNvSpPr/>
            <p:nvPr/>
          </p:nvSpPr>
          <p:spPr>
            <a:xfrm>
              <a:off x="806450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7186D3F-977E-421E-B0CF-4099D4923E98}"/>
                </a:ext>
              </a:extLst>
            </p:cNvPr>
            <p:cNvSpPr/>
            <p:nvPr/>
          </p:nvSpPr>
          <p:spPr>
            <a:xfrm>
              <a:off x="8250522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8B72BE9-4962-4CE6-B47C-C6DE0A7B7D88}"/>
                </a:ext>
              </a:extLst>
            </p:cNvPr>
            <p:cNvSpPr/>
            <p:nvPr/>
          </p:nvSpPr>
          <p:spPr>
            <a:xfrm>
              <a:off x="8403267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525436-ED43-4D8F-841C-47F0A0E83006}"/>
                </a:ext>
              </a:extLst>
            </p:cNvPr>
            <p:cNvSpPr/>
            <p:nvPr/>
          </p:nvSpPr>
          <p:spPr>
            <a:xfrm>
              <a:off x="8547302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C141341-012D-4AED-B663-4F50897EE5E3}"/>
                </a:ext>
              </a:extLst>
            </p:cNvPr>
            <p:cNvSpPr/>
            <p:nvPr/>
          </p:nvSpPr>
          <p:spPr>
            <a:xfrm>
              <a:off x="8653934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6D8B7CB-1BD8-4D46-BABB-DF27A413CBC5}"/>
                </a:ext>
              </a:extLst>
            </p:cNvPr>
            <p:cNvSpPr/>
            <p:nvPr/>
          </p:nvSpPr>
          <p:spPr>
            <a:xfrm>
              <a:off x="8774825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787C4A8-5CB8-4607-90BA-251271050932}"/>
                </a:ext>
              </a:extLst>
            </p:cNvPr>
            <p:cNvSpPr/>
            <p:nvPr/>
          </p:nvSpPr>
          <p:spPr>
            <a:xfrm>
              <a:off x="8935150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F76AC79-36BA-4F81-892F-15A82CA386BC}"/>
                </a:ext>
              </a:extLst>
            </p:cNvPr>
            <p:cNvSpPr/>
            <p:nvPr/>
          </p:nvSpPr>
          <p:spPr>
            <a:xfrm>
              <a:off x="9077801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9B1E52-FB5C-4746-A408-3858FDAD8D43}"/>
                </a:ext>
              </a:extLst>
            </p:cNvPr>
            <p:cNvSpPr/>
            <p:nvPr/>
          </p:nvSpPr>
          <p:spPr>
            <a:xfrm>
              <a:off x="9249157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267D18C-9984-495F-A6B2-6F5A65700939}"/>
                </a:ext>
              </a:extLst>
            </p:cNvPr>
            <p:cNvSpPr/>
            <p:nvPr/>
          </p:nvSpPr>
          <p:spPr>
            <a:xfrm>
              <a:off x="9466455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29506A0-7C88-43B0-9ACD-FC75BE24BA75}"/>
                </a:ext>
              </a:extLst>
            </p:cNvPr>
            <p:cNvSpPr/>
            <p:nvPr/>
          </p:nvSpPr>
          <p:spPr>
            <a:xfrm>
              <a:off x="9600308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C3A895F-9DF9-484F-B54C-61D3F7E3840D}"/>
                </a:ext>
              </a:extLst>
            </p:cNvPr>
            <p:cNvSpPr/>
            <p:nvPr/>
          </p:nvSpPr>
          <p:spPr>
            <a:xfrm>
              <a:off x="937096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C769031-C1BC-4E75-B148-748CA7576B81}"/>
                </a:ext>
              </a:extLst>
            </p:cNvPr>
            <p:cNvSpPr/>
            <p:nvPr/>
          </p:nvSpPr>
          <p:spPr>
            <a:xfrm>
              <a:off x="9727169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6DCF754-3628-4FC2-9EFF-341A5917452D}"/>
                </a:ext>
              </a:extLst>
            </p:cNvPr>
            <p:cNvSpPr/>
            <p:nvPr/>
          </p:nvSpPr>
          <p:spPr>
            <a:xfrm>
              <a:off x="9854030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9BCD8C4-E45D-43DF-9E33-D3C9DE0E837C}"/>
                </a:ext>
              </a:extLst>
            </p:cNvPr>
            <p:cNvSpPr/>
            <p:nvPr/>
          </p:nvSpPr>
          <p:spPr>
            <a:xfrm>
              <a:off x="9971085" y="2222751"/>
              <a:ext cx="86682" cy="193574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70875DE-179E-43DD-AE59-2C7C9B2B9306}"/>
              </a:ext>
            </a:extLst>
          </p:cNvPr>
          <p:cNvSpPr/>
          <p:nvPr/>
        </p:nvSpPr>
        <p:spPr>
          <a:xfrm>
            <a:off x="8909262" y="5485545"/>
            <a:ext cx="1597093" cy="1268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11F2961-8578-405B-A23F-D2E7844FC0E2}"/>
              </a:ext>
            </a:extLst>
          </p:cNvPr>
          <p:cNvSpPr/>
          <p:nvPr/>
        </p:nvSpPr>
        <p:spPr>
          <a:xfrm rot="20030990">
            <a:off x="4647364" y="5113374"/>
            <a:ext cx="4375633" cy="54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3DE6D3-F194-4C1C-8197-D5F1F0726043}"/>
              </a:ext>
            </a:extLst>
          </p:cNvPr>
          <p:cNvSpPr/>
          <p:nvPr/>
        </p:nvSpPr>
        <p:spPr>
          <a:xfrm>
            <a:off x="6140217" y="4489940"/>
            <a:ext cx="1423302" cy="821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3614FF8-2673-4C21-9298-7989D81533F2}"/>
              </a:ext>
            </a:extLst>
          </p:cNvPr>
          <p:cNvSpPr/>
          <p:nvPr/>
        </p:nvSpPr>
        <p:spPr>
          <a:xfrm>
            <a:off x="6556533" y="4424357"/>
            <a:ext cx="1423302" cy="514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16FB90-97F5-4F32-B4C2-3883B0D47EB7}"/>
              </a:ext>
            </a:extLst>
          </p:cNvPr>
          <p:cNvSpPr txBox="1"/>
          <p:nvPr/>
        </p:nvSpPr>
        <p:spPr>
          <a:xfrm>
            <a:off x="4783949" y="420545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호환 안됨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77870A8-C001-4DAC-862B-E115F31A0EF5}"/>
              </a:ext>
            </a:extLst>
          </p:cNvPr>
          <p:cNvSpPr/>
          <p:nvPr/>
        </p:nvSpPr>
        <p:spPr>
          <a:xfrm>
            <a:off x="3848547" y="4750590"/>
            <a:ext cx="1357482" cy="43815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35ACDAB-E5B8-4B5D-817D-1B6FA3F85FAB}"/>
              </a:ext>
            </a:extLst>
          </p:cNvPr>
          <p:cNvSpPr/>
          <p:nvPr/>
        </p:nvSpPr>
        <p:spPr>
          <a:xfrm>
            <a:off x="1529379" y="4750589"/>
            <a:ext cx="381000" cy="16859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1685262-BB2A-4F6D-89A3-1C1A1F516AB9}"/>
              </a:ext>
            </a:extLst>
          </p:cNvPr>
          <p:cNvSpPr/>
          <p:nvPr/>
        </p:nvSpPr>
        <p:spPr>
          <a:xfrm>
            <a:off x="1529379" y="5998365"/>
            <a:ext cx="3676650" cy="43815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88C3DA-5D51-4001-AF84-19038F2BF400}"/>
              </a:ext>
            </a:extLst>
          </p:cNvPr>
          <p:cNvSpPr/>
          <p:nvPr/>
        </p:nvSpPr>
        <p:spPr>
          <a:xfrm>
            <a:off x="4825029" y="4750589"/>
            <a:ext cx="381000" cy="16859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1D93D27-BB48-40AA-8AD8-FE00B3C5B1F1}"/>
              </a:ext>
            </a:extLst>
          </p:cNvPr>
          <p:cNvSpPr/>
          <p:nvPr/>
        </p:nvSpPr>
        <p:spPr>
          <a:xfrm>
            <a:off x="4068400" y="5485545"/>
            <a:ext cx="1597093" cy="1268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99E6A62-0138-49DA-BEEF-E1F2FA2E2FE9}"/>
              </a:ext>
            </a:extLst>
          </p:cNvPr>
          <p:cNvSpPr/>
          <p:nvPr/>
        </p:nvSpPr>
        <p:spPr>
          <a:xfrm rot="20030990">
            <a:off x="-193498" y="5113374"/>
            <a:ext cx="4375633" cy="54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42F406-FDD9-4B12-8518-8E3E5FD75C36}"/>
              </a:ext>
            </a:extLst>
          </p:cNvPr>
          <p:cNvSpPr/>
          <p:nvPr/>
        </p:nvSpPr>
        <p:spPr>
          <a:xfrm>
            <a:off x="1299355" y="4489940"/>
            <a:ext cx="1423302" cy="821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20C6583-B473-4E64-9D3D-A6ED6E5A7F6C}"/>
              </a:ext>
            </a:extLst>
          </p:cNvPr>
          <p:cNvSpPr/>
          <p:nvPr/>
        </p:nvSpPr>
        <p:spPr>
          <a:xfrm>
            <a:off x="1715671" y="4424357"/>
            <a:ext cx="1423302" cy="514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5ECA648-8DBA-408F-BABF-D969FE2B772C}"/>
              </a:ext>
            </a:extLst>
          </p:cNvPr>
          <p:cNvSpPr/>
          <p:nvPr/>
        </p:nvSpPr>
        <p:spPr>
          <a:xfrm rot="20118151">
            <a:off x="1519423" y="5298167"/>
            <a:ext cx="2660879" cy="43815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346B094-A290-4881-8757-5D9C0381A77E}"/>
              </a:ext>
            </a:extLst>
          </p:cNvPr>
          <p:cNvSpPr/>
          <p:nvPr/>
        </p:nvSpPr>
        <p:spPr>
          <a:xfrm>
            <a:off x="3808860" y="5363509"/>
            <a:ext cx="381000" cy="107300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7100108-D96F-4EEA-93ED-06736B7B7706}"/>
              </a:ext>
            </a:extLst>
          </p:cNvPr>
          <p:cNvSpPr/>
          <p:nvPr/>
        </p:nvSpPr>
        <p:spPr>
          <a:xfrm>
            <a:off x="3848547" y="5247894"/>
            <a:ext cx="1357482" cy="43815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28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687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Wall </a:t>
            </a:r>
            <a:r>
              <a:rPr lang="ko-KR" altLang="en-US" sz="2800" dirty="0"/>
              <a:t>추출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1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2ADE39-C2C6-4AA6-8454-7DFFD89A4CFF}"/>
              </a:ext>
            </a:extLst>
          </p:cNvPr>
          <p:cNvSpPr txBox="1"/>
          <p:nvPr/>
        </p:nvSpPr>
        <p:spPr>
          <a:xfrm>
            <a:off x="3387387" y="312160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결국 우리도 하드코딩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04AA492C-3B87-47F6-AD20-87F32C3E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941108"/>
            <a:ext cx="9430800" cy="59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3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413335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2"/>
                </a:solidFill>
              </a:rPr>
              <a:t>003 </a:t>
            </a:r>
            <a:r>
              <a:rPr lang="ko-KR" altLang="en-US" sz="6000" b="1" dirty="0">
                <a:solidFill>
                  <a:schemeClr val="tx2"/>
                </a:solidFill>
              </a:rPr>
              <a:t>결과물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489352" y="3392488"/>
            <a:ext cx="800810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8360" y="3486214"/>
            <a:ext cx="1500732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영상 자료</a:t>
            </a:r>
            <a:endParaRPr lang="en-US" altLang="ko-KR" sz="2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A9E727-E136-4CBE-90E8-ABEB01E7AD77}"/>
              </a:ext>
            </a:extLst>
          </p:cNvPr>
          <p:cNvGrpSpPr/>
          <p:nvPr/>
        </p:nvGrpSpPr>
        <p:grpSpPr>
          <a:xfrm>
            <a:off x="7697719" y="1131896"/>
            <a:ext cx="4274244" cy="4594205"/>
            <a:chOff x="7679247" y="1131896"/>
            <a:chExt cx="4274244" cy="4594205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980955F7-0120-4A26-AAC5-B6FABEF4515F}"/>
                </a:ext>
              </a:extLst>
            </p:cNvPr>
            <p:cNvSpPr/>
            <p:nvPr/>
          </p:nvSpPr>
          <p:spPr>
            <a:xfrm>
              <a:off x="7679247" y="1131896"/>
              <a:ext cx="3334365" cy="4594205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11EEFA55-157E-4F58-9E6C-61B59CE9BC33}"/>
                </a:ext>
              </a:extLst>
            </p:cNvPr>
            <p:cNvSpPr/>
            <p:nvPr/>
          </p:nvSpPr>
          <p:spPr>
            <a:xfrm>
              <a:off x="8619126" y="1131896"/>
              <a:ext cx="3334365" cy="4594205"/>
            </a:xfrm>
            <a:prstGeom prst="triangl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3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KakaoTalk_Video_20191027_1914_04_203">
            <a:hlinkClick r:id="" action="ppaction://media"/>
            <a:extLst>
              <a:ext uri="{FF2B5EF4-FFF2-40B4-BE49-F238E27FC236}">
                <a16:creationId xmlns:a16="http://schemas.microsoft.com/office/drawing/2014/main" id="{FEDE02A6-5DC7-4A6C-BF4E-FDA03033C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3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413335"/>
            <a:ext cx="47596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2"/>
                </a:solidFill>
              </a:rPr>
              <a:t>000 </a:t>
            </a:r>
            <a:r>
              <a:rPr lang="ko-KR" altLang="en-US" sz="6000" b="1" dirty="0">
                <a:solidFill>
                  <a:schemeClr val="tx2"/>
                </a:solidFill>
              </a:rPr>
              <a:t>프로젝트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489352" y="3392488"/>
            <a:ext cx="800810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8360" y="3486214"/>
            <a:ext cx="3381054" cy="1685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왜 이 프로젝트 했어요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 기본목표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야심만만 초기목표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A9E727-E136-4CBE-90E8-ABEB01E7AD77}"/>
              </a:ext>
            </a:extLst>
          </p:cNvPr>
          <p:cNvGrpSpPr/>
          <p:nvPr/>
        </p:nvGrpSpPr>
        <p:grpSpPr>
          <a:xfrm>
            <a:off x="7697719" y="1131896"/>
            <a:ext cx="4274244" cy="4594205"/>
            <a:chOff x="7679247" y="1131896"/>
            <a:chExt cx="4274244" cy="4594205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980955F7-0120-4A26-AAC5-B6FABEF4515F}"/>
                </a:ext>
              </a:extLst>
            </p:cNvPr>
            <p:cNvSpPr/>
            <p:nvPr/>
          </p:nvSpPr>
          <p:spPr>
            <a:xfrm>
              <a:off x="7679247" y="1131896"/>
              <a:ext cx="3334365" cy="4594205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11EEFA55-157E-4F58-9E6C-61B59CE9BC33}"/>
                </a:ext>
              </a:extLst>
            </p:cNvPr>
            <p:cNvSpPr/>
            <p:nvPr/>
          </p:nvSpPr>
          <p:spPr>
            <a:xfrm>
              <a:off x="8619126" y="1131896"/>
              <a:ext cx="3334365" cy="4594205"/>
            </a:xfrm>
            <a:prstGeom prst="triangl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3.0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결과물 영상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KakaoTalk_Video_20191028_1534_39_744">
            <a:hlinkClick r:id="" action="ppaction://media"/>
            <a:extLst>
              <a:ext uri="{FF2B5EF4-FFF2-40B4-BE49-F238E27FC236}">
                <a16:creationId xmlns:a16="http://schemas.microsoft.com/office/drawing/2014/main" id="{3FE30405-0701-4C39-A5ED-384D2FE92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9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3.0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결과물 영상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KakaoTalk_Video_20191028_1534_43_846">
            <a:hlinkClick r:id="" action="ppaction://media"/>
            <a:extLst>
              <a:ext uri="{FF2B5EF4-FFF2-40B4-BE49-F238E27FC236}">
                <a16:creationId xmlns:a16="http://schemas.microsoft.com/office/drawing/2014/main" id="{5C8F44AB-B4A8-4613-9D7B-B95EB786D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아날로그최종">
            <a:hlinkClick r:id="" action="ppaction://media"/>
            <a:extLst>
              <a:ext uri="{FF2B5EF4-FFF2-40B4-BE49-F238E27FC236}">
                <a16:creationId xmlns:a16="http://schemas.microsoft.com/office/drawing/2014/main" id="{30791327-2376-4C05-8241-9BF892E69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42516" y="3044279"/>
            <a:ext cx="31630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2"/>
                </a:solidFill>
              </a:rPr>
              <a:t>감사합니다</a:t>
            </a:r>
            <a:r>
              <a:rPr lang="en-US" altLang="ko-KR" sz="4400" b="1" dirty="0">
                <a:solidFill>
                  <a:schemeClr val="tx2"/>
                </a:solidFill>
              </a:rPr>
              <a:t>.</a:t>
            </a:r>
            <a:endParaRPr lang="ko-KR" altLang="en-US" sz="44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22497" y="3825699"/>
            <a:ext cx="423161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4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1.0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4273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왜 이 프로젝트 골랐어요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1B450A-0F4C-4457-ABA3-F471A1A5262A}"/>
              </a:ext>
            </a:extLst>
          </p:cNvPr>
          <p:cNvSpPr txBox="1"/>
          <p:nvPr/>
        </p:nvSpPr>
        <p:spPr>
          <a:xfrm>
            <a:off x="7363022" y="4307884"/>
            <a:ext cx="33121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6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</a:t>
            </a:r>
            <a:r>
              <a:rPr lang="en-US" altLang="ko-KR" sz="6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600" b="1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en-US" altLang="ko-KR" sz="6600" b="1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BB9AEE-3DAC-4F54-B48C-4096E77AF634}"/>
              </a:ext>
            </a:extLst>
          </p:cNvPr>
          <p:cNvSpPr txBox="1"/>
          <p:nvPr/>
        </p:nvSpPr>
        <p:spPr>
          <a:xfrm>
            <a:off x="233330" y="1620795"/>
            <a:ext cx="82006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Unreal Engine4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환경에서</a:t>
            </a:r>
          </a:p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Phase Functioned Neural Network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이용한 게임 제작</a:t>
            </a: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논문 소개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BB9AEE-3DAC-4F54-B48C-4096E77AF634}"/>
              </a:ext>
            </a:extLst>
          </p:cNvPr>
          <p:cNvSpPr txBox="1"/>
          <p:nvPr/>
        </p:nvSpPr>
        <p:spPr>
          <a:xfrm>
            <a:off x="8615380" y="5657671"/>
            <a:ext cx="3576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모션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0F200-F0D3-4AFB-9666-547D543F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2" y="970282"/>
            <a:ext cx="4353943" cy="58877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68D99-3B6D-4F27-9FA6-6B3FE1C2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189" y="1933668"/>
            <a:ext cx="2600000" cy="35809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B2CE31-53DD-41EB-8FB2-F1416AB7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048" y="1933668"/>
            <a:ext cx="3076713" cy="3580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CC693A-9360-4534-8EDA-F3D611CA11C5}"/>
              </a:ext>
            </a:extLst>
          </p:cNvPr>
          <p:cNvSpPr txBox="1"/>
          <p:nvPr/>
        </p:nvSpPr>
        <p:spPr>
          <a:xfrm>
            <a:off x="4618189" y="978222"/>
            <a:ext cx="48734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주변지형에 안 맞게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등록된 모션만 반복하는 문제</a:t>
            </a:r>
          </a:p>
        </p:txBody>
      </p:sp>
    </p:spTree>
    <p:extLst>
      <p:ext uri="{BB962C8B-B14F-4D97-AF65-F5344CB8AC3E}">
        <p14:creationId xmlns:p14="http://schemas.microsoft.com/office/powerpoint/2010/main" val="188722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56645-4E8B-419A-A1A3-5BCB0CC7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해당 논문</a:t>
            </a:r>
            <a:r>
              <a:rPr lang="en-US" altLang="ko-KR" dirty="0"/>
              <a:t> </a:t>
            </a:r>
            <a:r>
              <a:rPr lang="ko-KR" altLang="en-US" dirty="0"/>
              <a:t>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7916F-47A3-4A01-A499-34D25DC9F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https://youtube/Ul0Gilv5wvY?t=109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5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F04462-B9F8-4413-8E77-647A668F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221" y="0"/>
            <a:ext cx="414478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52FF33-CB9E-4D8F-AA3C-2B7BD7579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6"/>
          <a:stretch/>
        </p:blipFill>
        <p:spPr>
          <a:xfrm>
            <a:off x="0" y="0"/>
            <a:ext cx="10940374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AEC774F-4694-4DB0-A0C2-F605EFB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66" y="625512"/>
            <a:ext cx="3822701" cy="121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A9862-72BB-4799-B561-DE326813899A}"/>
              </a:ext>
            </a:extLst>
          </p:cNvPr>
          <p:cNvSpPr txBox="1"/>
          <p:nvPr/>
        </p:nvSpPr>
        <p:spPr>
          <a:xfrm>
            <a:off x="2383964" y="542264"/>
            <a:ext cx="3256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Input</a:t>
            </a:r>
          </a:p>
          <a:p>
            <a:r>
              <a:rPr lang="ko-KR" altLang="en-US" sz="2800" dirty="0">
                <a:solidFill>
                  <a:srgbClr val="FF0000"/>
                </a:solidFill>
              </a:rPr>
              <a:t>현재 캐릭터 모션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ko-KR" altLang="en-US" sz="2800" dirty="0">
                <a:solidFill>
                  <a:srgbClr val="FF0000"/>
                </a:solidFill>
              </a:rPr>
              <a:t>주변지형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이동속도</a:t>
            </a:r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7EBA4-6419-48DB-A406-C07085B8092F}"/>
              </a:ext>
            </a:extLst>
          </p:cNvPr>
          <p:cNvSpPr txBox="1"/>
          <p:nvPr/>
        </p:nvSpPr>
        <p:spPr>
          <a:xfrm>
            <a:off x="2514601" y="5114264"/>
            <a:ext cx="5612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Output</a:t>
            </a:r>
          </a:p>
          <a:p>
            <a:r>
              <a:rPr lang="ko-KR" altLang="en-US" sz="2800" dirty="0">
                <a:solidFill>
                  <a:srgbClr val="FF0000"/>
                </a:solidFill>
              </a:rPr>
              <a:t>다음 프레임의 캐릭터 모션</a:t>
            </a:r>
            <a:r>
              <a:rPr lang="en-US" altLang="ko-KR" sz="2800" dirty="0">
                <a:solidFill>
                  <a:srgbClr val="FF0000"/>
                </a:solidFill>
              </a:rPr>
              <a:t>, phase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B022DE-9CE2-44EF-9E86-74D5EEF3A120}"/>
              </a:ext>
            </a:extLst>
          </p:cNvPr>
          <p:cNvSpPr txBox="1"/>
          <p:nvPr/>
        </p:nvSpPr>
        <p:spPr>
          <a:xfrm>
            <a:off x="7671708" y="2936705"/>
            <a:ext cx="36471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</a:rPr>
              <a:t>오른발 들</a:t>
            </a:r>
            <a:r>
              <a:rPr lang="en-US" altLang="ko-KR" sz="2800" dirty="0">
                <a:solidFill>
                  <a:srgbClr val="FF0000"/>
                </a:solidFill>
              </a:rPr>
              <a:t>/</a:t>
            </a:r>
            <a:r>
              <a:rPr lang="ko-KR" altLang="en-US" sz="2800" dirty="0">
                <a:solidFill>
                  <a:srgbClr val="FF0000"/>
                </a:solidFill>
              </a:rPr>
              <a:t>내릴 때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ko-KR" altLang="en-US" sz="2800" dirty="0" err="1">
                <a:solidFill>
                  <a:srgbClr val="FF0000"/>
                </a:solidFill>
              </a:rPr>
              <a:t>왼쪽발</a:t>
            </a:r>
            <a:r>
              <a:rPr lang="ko-KR" altLang="en-US" sz="2800" dirty="0">
                <a:solidFill>
                  <a:srgbClr val="FF0000"/>
                </a:solidFill>
              </a:rPr>
              <a:t> 들</a:t>
            </a:r>
            <a:r>
              <a:rPr lang="en-US" altLang="ko-KR" sz="2800" dirty="0">
                <a:solidFill>
                  <a:srgbClr val="FF0000"/>
                </a:solidFill>
              </a:rPr>
              <a:t>/</a:t>
            </a:r>
            <a:r>
              <a:rPr lang="ko-KR" altLang="en-US" sz="2800" dirty="0">
                <a:solidFill>
                  <a:srgbClr val="FF0000"/>
                </a:solidFill>
              </a:rPr>
              <a:t>내릴 때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ko-KR" altLang="en-US" sz="2800" dirty="0"/>
              <a:t>따로 </a:t>
            </a:r>
            <a:r>
              <a:rPr lang="ko-KR" altLang="en-US" sz="2800" dirty="0" err="1"/>
              <a:t>따로</a:t>
            </a:r>
            <a:r>
              <a:rPr lang="ko-KR" altLang="en-US" sz="2800" dirty="0"/>
              <a:t> 학습</a:t>
            </a:r>
            <a:endParaRPr lang="en-US" altLang="ko-KR" sz="2800" dirty="0"/>
          </a:p>
          <a:p>
            <a:r>
              <a:rPr lang="en-US" altLang="ko-KR" sz="2800" dirty="0">
                <a:solidFill>
                  <a:srgbClr val="FF0000"/>
                </a:solidFill>
              </a:rPr>
              <a:t>Phase</a:t>
            </a:r>
            <a:r>
              <a:rPr lang="ko-KR" altLang="en-US" sz="2800" dirty="0">
                <a:solidFill>
                  <a:srgbClr val="FF0000"/>
                </a:solidFill>
              </a:rPr>
              <a:t>가 </a:t>
            </a:r>
            <a:r>
              <a:rPr lang="en-US" altLang="ko-KR" sz="2800" dirty="0">
                <a:solidFill>
                  <a:srgbClr val="FF0000"/>
                </a:solidFill>
              </a:rPr>
              <a:t>2</a:t>
            </a:r>
            <a:r>
              <a:rPr lang="el-GR" altLang="ko-KR" sz="2800" dirty="0">
                <a:solidFill>
                  <a:srgbClr val="FF0000"/>
                </a:solidFill>
              </a:rPr>
              <a:t>π</a:t>
            </a:r>
            <a:r>
              <a:rPr lang="ko-KR" altLang="en-US" sz="2800" dirty="0">
                <a:solidFill>
                  <a:srgbClr val="FF0000"/>
                </a:solidFill>
              </a:rPr>
              <a:t>주기 회전</a:t>
            </a:r>
          </a:p>
        </p:txBody>
      </p:sp>
    </p:spTree>
    <p:extLst>
      <p:ext uri="{BB962C8B-B14F-4D97-AF65-F5344CB8AC3E}">
        <p14:creationId xmlns:p14="http://schemas.microsoft.com/office/powerpoint/2010/main" val="242415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43C43A-B04B-474C-BA3E-0BD019E1C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939" y="136981"/>
            <a:ext cx="533833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프로젝트 기본목표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4F59-E495-422F-BD3D-3A6B46C77D7E}"/>
              </a:ext>
            </a:extLst>
          </p:cNvPr>
          <p:cNvSpPr txBox="1"/>
          <p:nvPr/>
        </p:nvSpPr>
        <p:spPr>
          <a:xfrm>
            <a:off x="265813" y="1201687"/>
            <a:ext cx="696697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3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빌드 및 테스트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이해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en-US" altLang="ko-KR" sz="3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Unreal Engine4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4.UE4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3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Skeleton Motion </a:t>
            </a: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다루는 방법 배우기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학습된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Neural Network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UE4</a:t>
            </a:r>
            <a:r>
              <a:rPr lang="ko-KR" altLang="en-US" sz="3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적용</a:t>
            </a:r>
            <a:endParaRPr lang="en-US" altLang="ko-KR" sz="3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6.Pytorch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3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새롭게 구현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논문 기술을 이용한 </a:t>
            </a:r>
            <a:r>
              <a:rPr lang="ko-KR" altLang="en-US" sz="3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개발</a:t>
            </a:r>
          </a:p>
        </p:txBody>
      </p:sp>
    </p:spTree>
    <p:extLst>
      <p:ext uri="{BB962C8B-B14F-4D97-AF65-F5344CB8AC3E}">
        <p14:creationId xmlns:p14="http://schemas.microsoft.com/office/powerpoint/2010/main" val="328626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야심만만 초기목표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3FAAE-A7CB-4680-866B-CB084777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1" y="581018"/>
            <a:ext cx="11353397" cy="3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0D87B9-8868-4972-BD35-3A9F2D13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445538-A8BA-4501-9A08-455D6BC5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911" y="-442308"/>
            <a:ext cx="9335700" cy="3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38D895D-4543-4DC1-96CD-457CDC8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82" y="313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242E8-DE8B-4991-8BBE-9538DFE81601}"/>
              </a:ext>
            </a:extLst>
          </p:cNvPr>
          <p:cNvSpPr txBox="1"/>
          <p:nvPr/>
        </p:nvSpPr>
        <p:spPr>
          <a:xfrm>
            <a:off x="1188881" y="1895265"/>
            <a:ext cx="9987602" cy="3666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근거 있는 자신감</a:t>
            </a:r>
            <a:r>
              <a:rPr lang="en-US" altLang="ko-KR" sz="4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논문도 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C++, Unreal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Engine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C++</a:t>
            </a: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Unity Engine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경험</a:t>
            </a:r>
            <a:endPara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인원이 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362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6945</TotalTime>
  <Words>721</Words>
  <Application>Microsoft Office PowerPoint</Application>
  <PresentationFormat>와이드스크린</PresentationFormat>
  <Paragraphs>202</Paragraphs>
  <Slides>33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Noto Sans CJK KR Thin</vt:lpstr>
      <vt:lpstr>나눔바른고딕</vt:lpstr>
      <vt:lpstr>나눔스퀘어라운드 Regular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해당 논문 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Sang-Ok Lee</cp:lastModifiedBy>
  <cp:revision>272</cp:revision>
  <dcterms:created xsi:type="dcterms:W3CDTF">2015-01-21T11:35:38Z</dcterms:created>
  <dcterms:modified xsi:type="dcterms:W3CDTF">2019-11-18T07:34:00Z</dcterms:modified>
</cp:coreProperties>
</file>